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60" r:id="rId4"/>
    <p:sldId id="269" r:id="rId5"/>
    <p:sldId id="261" r:id="rId6"/>
    <p:sldId id="479" r:id="rId7"/>
    <p:sldId id="480" r:id="rId8"/>
    <p:sldId id="435" r:id="rId9"/>
    <p:sldId id="264" r:id="rId10"/>
    <p:sldId id="434" r:id="rId11"/>
    <p:sldId id="484" r:id="rId12"/>
    <p:sldId id="481" r:id="rId13"/>
    <p:sldId id="485" r:id="rId14"/>
    <p:sldId id="266" r:id="rId15"/>
    <p:sldId id="267" r:id="rId16"/>
    <p:sldId id="268" r:id="rId17"/>
    <p:sldId id="486" r:id="rId18"/>
    <p:sldId id="482" r:id="rId19"/>
    <p:sldId id="429" r:id="rId20"/>
    <p:sldId id="270" r:id="rId21"/>
    <p:sldId id="493" r:id="rId22"/>
    <p:sldId id="471" r:id="rId23"/>
    <p:sldId id="495" r:id="rId24"/>
    <p:sldId id="494" r:id="rId25"/>
    <p:sldId id="487" r:id="rId26"/>
    <p:sldId id="449" r:id="rId27"/>
    <p:sldId id="488" r:id="rId28"/>
    <p:sldId id="489" r:id="rId29"/>
    <p:sldId id="490" r:id="rId30"/>
    <p:sldId id="491" r:id="rId31"/>
    <p:sldId id="492" r:id="rId32"/>
    <p:sldId id="473" r:id="rId33"/>
    <p:sldId id="496" r:id="rId34"/>
    <p:sldId id="497" r:id="rId35"/>
    <p:sldId id="498" r:id="rId36"/>
    <p:sldId id="500" r:id="rId37"/>
    <p:sldId id="475" r:id="rId38"/>
    <p:sldId id="501" r:id="rId39"/>
    <p:sldId id="502" r:id="rId40"/>
    <p:sldId id="503" r:id="rId41"/>
    <p:sldId id="504" r:id="rId42"/>
    <p:sldId id="5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6"/>
    <p:restoredTop sz="95694"/>
  </p:normalViewPr>
  <p:slideViewPr>
    <p:cSldViewPr snapToGrid="0" snapToObjects="1">
      <p:cViewPr varScale="1">
        <p:scale>
          <a:sx n="126" d="100"/>
          <a:sy n="126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7172E-1886-6047-BDD0-06926B7F17C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B604E-070E-4148-B776-5DD176B4F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0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CAD9-477A-2841-B1CF-4A088151D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A24F-845D-6646-AB4B-7C154EF38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484B-6D12-2541-ADED-792C104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169B-78BA-5141-BF00-278109DE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DCDB-2129-BF44-B60E-E5927CA0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47BD-9471-D443-BC14-7C35C160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1805E-A0F4-DB4F-B22D-7F006038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A0107-2156-FE48-906E-8370DBBD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1D38-23E3-494A-9DBB-5A47E011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6C85D-CD22-4A45-B45E-8FC56729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4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B80EC-4FA4-B34C-BB0B-21B3DA5CF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7A7EB-DBDA-3448-A640-6693EEAD5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40A8C-21A9-7046-BBDE-C777A307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B22DB-2CCD-D848-90ED-B5278B8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FA514-BD4D-F04C-BC7F-B1A3DFAD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0933-A223-C34B-A81C-EB68FF9C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B063-E6E4-0E4B-9CB5-BE2225E5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BD157-CC07-234B-9853-C5BFDFDD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6AE9D-B0B5-AC41-90A6-5EE1191B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59266-28CA-D14A-B187-36806D69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7EC9-0104-9D44-AFB8-E88C7318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E1185-6DD1-A447-A13B-B5FE23F3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E702-2EC2-9642-A322-090FD4CC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803C-78B6-6342-BD60-50F772FF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90682-DA78-DF40-91A0-E2BDB210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B909-BFDB-8544-B7CD-4FCE4A93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DDEE-B5CC-AD43-A5F8-E13494A06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69AE2-1A49-7B46-8CB4-602E9FF8C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92C39-7A5F-9A4F-9A3C-3C788BD7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CCC5-53B9-144E-8F3F-0261D307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DA86-36E2-C949-B47C-E3E909E9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F307-1DE1-684B-BBA4-BDE1DE0C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DFE27-EF35-2944-9B58-D6A49797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EBAF-6A89-6249-B749-7B1CF526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0B9CA-972A-0043-B290-E7D7F9549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ED59E-2AAE-3149-9799-6B606B712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B729B-3953-404E-B2C8-83467966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6BB9D-A78C-7546-B01C-CFDA03D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92F3B-C354-3F42-913E-A11F29BB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637B-0C91-A048-8695-CB96E29B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A3858-9B6F-954A-856F-1D328817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8864-93CE-0C46-8756-388CF731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4F26-8893-C24B-9AAA-EB9E7DD1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709C7-8B60-804E-ADA1-508A7831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EC0CE-A4D5-7C42-84D2-BF80858E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12F8F-7D67-004A-9009-07A7559B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2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81F0-9083-7B48-8F8D-972A377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A2E0-DD5A-BD40-8C3A-FBCC51D5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D87C7-529D-B649-A0B5-FBD98FB0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047BA-D538-3440-95DF-2FC62BC3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B34F4-ED3A-9347-94D2-B23DE16C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2625-A7B0-6848-AA8E-FBD2D969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1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947E-F1BC-A44E-B113-66668B67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99272-9B28-E645-B4CC-7E4181D0B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6B58-8031-974A-8E6F-24C5C9A45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4F5-85AF-4840-A9B8-98B3255A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8CEA6-A545-164A-942D-DE1BCCF9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1837-6BA5-A04C-A8F6-03468FEE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9DA24-F629-7B45-AA59-57559A5B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FCC5A-AC40-9D4C-B1E2-0677C13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4109-51C6-934E-9E1F-01C4AF2A9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F7647-4337-9842-818C-EBC1EDA3F50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40FA-D34E-2947-A7A8-D1C198BB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EF08D-BF8A-0245-904B-0E6686086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2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E37A-187D-D24E-9CAB-055A6C78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155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Changes in the Earth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894F8-1BF5-F540-A028-6984BE1AF6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290" y="3251938"/>
            <a:ext cx="5101420" cy="34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24000" y="965390"/>
            <a:ext cx="9144000" cy="38176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6137" y="5081295"/>
            <a:ext cx="876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Historical rate of change: 0.002 </a:t>
            </a:r>
            <a:r>
              <a:rPr lang="en-US" sz="3600" dirty="0">
                <a:solidFill>
                  <a:srgbClr val="00B050"/>
                </a:solidFill>
              </a:rPr>
              <a:t>ppm / year</a:t>
            </a:r>
          </a:p>
        </p:txBody>
      </p:sp>
    </p:spTree>
    <p:extLst>
      <p:ext uri="{BB962C8B-B14F-4D97-AF65-F5344CB8AC3E}">
        <p14:creationId xmlns:p14="http://schemas.microsoft.com/office/powerpoint/2010/main" val="266770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3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50B5-0F62-7545-872B-13D1CB43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methane (CH4) is also going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53AAF-29D2-7C4B-A89D-143830EDBA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29" y="1371517"/>
            <a:ext cx="6889749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F887BF-740D-844C-A122-AB73526DFF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949" y="1690688"/>
            <a:ext cx="3154680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E63D2-5D75-3E44-A8B5-27790C713F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89" y="3480968"/>
            <a:ext cx="2766054" cy="1844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2D377-35B7-724D-98A4-47988FFE07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949" y="4828046"/>
            <a:ext cx="2431228" cy="18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20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CAFA7-83E5-6F43-987F-AB91405739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147" y="0"/>
            <a:ext cx="773570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7273E-F7EA-334E-983A-EC79BD75ADFB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F4FD2-9D05-6340-B0E6-38CDBB52266B}"/>
              </a:ext>
            </a:extLst>
          </p:cNvPr>
          <p:cNvSpPr txBox="1"/>
          <p:nvPr/>
        </p:nvSpPr>
        <p:spPr>
          <a:xfrm>
            <a:off x="10174716" y="3429000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Units: 10</a:t>
            </a:r>
            <a:r>
              <a:rPr lang="en-US" baseline="30000" dirty="0"/>
              <a:t>12</a:t>
            </a:r>
            <a:r>
              <a:rPr lang="en-US" dirty="0"/>
              <a:t> g/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07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6D9-E3A8-184C-AFB0-5A4060FA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pulling in a lot of atmospheric 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4ACC-2B9F-B944-A3AC-DB7ED2CAA2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659" y="2061478"/>
            <a:ext cx="5822992" cy="3749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3F8EF-3A61-5445-AA19-5787153936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32" y="1615958"/>
            <a:ext cx="4559868" cy="3419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C7E7B7-BFF1-7C4D-BE98-CE20333358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286" y="4039736"/>
            <a:ext cx="1789586" cy="25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1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4D5-3572-464A-950B-8F22384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…while also pumping out a lot in new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97861-A14F-D646-AC00-3B64E65D2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5900" y="1690688"/>
            <a:ext cx="9220200" cy="48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8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D5482-ED57-F440-A6FF-1A080DFECA0D}"/>
              </a:ext>
            </a:extLst>
          </p:cNvPr>
          <p:cNvSpPr txBox="1"/>
          <p:nvPr/>
        </p:nvSpPr>
        <p:spPr>
          <a:xfrm>
            <a:off x="4302687" y="215154"/>
            <a:ext cx="6551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How might US emissions differ from global emissions??</a:t>
            </a:r>
          </a:p>
        </p:txBody>
      </p:sp>
    </p:spTree>
    <p:extLst>
      <p:ext uri="{BB962C8B-B14F-4D97-AF65-F5344CB8AC3E}">
        <p14:creationId xmlns:p14="http://schemas.microsoft.com/office/powerpoint/2010/main" val="374148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315" y="76835"/>
            <a:ext cx="8913625" cy="678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flipV="1">
            <a:off x="11394744" y="4233081"/>
            <a:ext cx="426492" cy="407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3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D35F-A36D-9E47-A6EB-48944007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entered a new epoch?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F7399-095C-F54D-AE42-6840D43E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756"/>
            <a:ext cx="11068281" cy="32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0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307D-06CC-3E41-B368-179C5EA3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change is the result of human changes to elemental 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B48F8-FFA0-3942-9D86-A12787641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03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4101" y="0"/>
            <a:ext cx="6802438" cy="277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15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4101" y="0"/>
            <a:ext cx="6802438" cy="410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BC2C94-A77B-9446-837D-38BB13D1AFEF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E11F8E-C025-6340-8DBA-9C0D343F4705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5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101" y="0"/>
            <a:ext cx="680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2577-D5E2-7049-8FBD-4DC8D08F893B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1E223-365A-C447-B87A-0D71E56271EB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2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2E33-5FDB-274B-973A-B6404554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climate is warming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8FD9C99-E883-BE4A-85E7-F7A6B61AF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956788" y="1690688"/>
            <a:ext cx="7051343" cy="5030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252A3-7A9E-1849-A414-AB50F9C28BAB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F514D-C00A-F048-AD4A-5D855376404C}"/>
              </a:ext>
            </a:extLst>
          </p:cNvPr>
          <p:cNvSpPr txBox="1"/>
          <p:nvPr/>
        </p:nvSpPr>
        <p:spPr>
          <a:xfrm>
            <a:off x="8498542" y="3055172"/>
            <a:ext cx="3001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Poles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7030A0"/>
                </a:solidFill>
              </a:rPr>
              <a:t>land</a:t>
            </a:r>
            <a:r>
              <a:rPr lang="en-US" sz="3600" dirty="0"/>
              <a:t> are warming the fastest</a:t>
            </a:r>
          </a:p>
        </p:txBody>
      </p:sp>
    </p:spTree>
    <p:extLst>
      <p:ext uri="{BB962C8B-B14F-4D97-AF65-F5344CB8AC3E}">
        <p14:creationId xmlns:p14="http://schemas.microsoft.com/office/powerpoint/2010/main" val="3071266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5471910724_720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6913" y="1825625"/>
            <a:ext cx="5718175" cy="4351338"/>
          </a:xfrm>
        </p:spPr>
      </p:pic>
    </p:spTree>
    <p:extLst>
      <p:ext uri="{BB962C8B-B14F-4D97-AF65-F5344CB8AC3E}">
        <p14:creationId xmlns:p14="http://schemas.microsoft.com/office/powerpoint/2010/main" val="42237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DA54-1BC7-2341-B2CA-6E3E82B5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warmer now than 150 years ago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8D7AB7C7-2793-E040-912C-3CB8AC45A1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4236" y="1690688"/>
            <a:ext cx="4963102" cy="4892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8FC3D-9A7B-4443-8187-CEA664B87E2E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E731E59F-6E9E-F448-8D19-779553828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608458"/>
            <a:ext cx="365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The global mean temperature has increased ~1.5º F (0.8º C) over the past 150 years</a:t>
            </a:r>
          </a:p>
        </p:txBody>
      </p:sp>
    </p:spTree>
    <p:extLst>
      <p:ext uri="{BB962C8B-B14F-4D97-AF65-F5344CB8AC3E}">
        <p14:creationId xmlns:p14="http://schemas.microsoft.com/office/powerpoint/2010/main" val="376526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354F-2B1E-7645-9729-8DF852DF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warmest it’s been in the past 1000 years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A1D9055-2206-A142-9E53-123EA94B40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4134" y="1355453"/>
            <a:ext cx="8229600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C763131-1BBB-5A49-BE6D-FFEB97C11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530" y="1706295"/>
            <a:ext cx="1204913" cy="291959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4291367-E477-A046-844A-FB56FE705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5422" y="6519446"/>
            <a:ext cx="24865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Chapman &amp; Davis (2010)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3BC58-1FDD-1845-964D-9E3C527CE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268" y="4984710"/>
            <a:ext cx="511175" cy="22225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22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F86C-A588-5343-9247-15FDD81F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evidence: sea levels are rising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E2652-7F78-5742-9B62-1D22021C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964" y="1690688"/>
            <a:ext cx="7348071" cy="48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8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485-8C79-6744-A350-CFB4294D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total precipitation is also changing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46A19B0-FBC1-8B43-8465-2DA51056CA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2429518" y="1423147"/>
            <a:ext cx="7332964" cy="5333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E6908-0EC5-FD49-A0BA-7E4FF8DAC1A9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3776394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A99-8621-5043-AA3C-6E1A0CA5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is precipitation variability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851A2-90FE-A24C-A822-DC5E46CED7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92385"/>
            <a:ext cx="5727156" cy="3637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8D89A-7C99-2B41-A36B-98A30DC75924}"/>
              </a:ext>
            </a:extLst>
          </p:cNvPr>
          <p:cNvSpPr txBox="1"/>
          <p:nvPr/>
        </p:nvSpPr>
        <p:spPr>
          <a:xfrm>
            <a:off x="6591868" y="5629513"/>
            <a:ext cx="492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 in heaviest 1% precipitation (U. Michigan)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0353A-DD06-7F4F-80A6-65D10775A8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580" y="2097741"/>
            <a:ext cx="5904932" cy="392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3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1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F98E-F579-CA40-AEA5-1DC820F6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threatening species of all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1B51A-984F-0846-8293-5D54B6D881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6375" y="1936377"/>
            <a:ext cx="6699250" cy="3593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305F0-E7D4-1B47-977C-D32D4C0A5EEC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4000275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CB2F-0B52-9045-8610-55F1DA8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threat is increasing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00E1B-5232-DD44-AD7E-037FC622F5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6375" y="2474257"/>
            <a:ext cx="6699250" cy="3243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32EC7-223D-EC43-9EE1-8C1877B151C7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685957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C973-0ADB-8642-9AC3-ABE2C5F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6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loss results from habitat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676EA-1BC5-F745-8AC1-5C57A951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68" y="0"/>
            <a:ext cx="579834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85AA9-81E4-1746-9CF4-795C315263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0" y="2908026"/>
            <a:ext cx="5331908" cy="13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93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C973-0ADB-8642-9AC3-ABE2C5F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6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loss results from habitat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85AA9-81E4-1746-9CF4-795C315263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0" y="2908026"/>
            <a:ext cx="5331908" cy="1397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B0B34-0954-304A-A470-164673A0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18" y="1690688"/>
            <a:ext cx="5120508" cy="41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5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DA39-951D-4E47-9936-DBF04D92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species are spreading…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7F911-D724-5D42-A27A-5A84C382C5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390853" cy="3939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6E6910-5396-0A48-B708-681F94335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290" y="1690688"/>
            <a:ext cx="4192886" cy="3317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5AC7A-2A10-6744-899D-9AB90C6172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4895" y="4148919"/>
            <a:ext cx="3284561" cy="2463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4D457-FABA-214B-8FFA-77A6B6E4A4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780" y="4384656"/>
            <a:ext cx="3674774" cy="242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D5614-3B0D-0543-B024-A89D247EC1F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503" y="5128278"/>
            <a:ext cx="2549099" cy="1688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A5A3A-7550-5D49-959B-87F78321D0C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017" y="3169347"/>
            <a:ext cx="2782716" cy="18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4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235C-9ACF-9845-95CD-1C56D3C6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Invasives</a:t>
            </a:r>
            <a:r>
              <a:rPr lang="en-US" dirty="0"/>
              <a:t> are a threat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6A50C2-2557-374A-9CEB-EBAE26D86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7537" y="2169722"/>
            <a:ext cx="5796925" cy="3123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3FDAE-7719-DC43-9BD7-8B23ED961946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96870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0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1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</a:rPr>
              <a:t>Do you buy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34F61-54A2-E14E-B3D8-82B21FEA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96" y="4651008"/>
            <a:ext cx="3082136" cy="1660892"/>
          </a:xfrm>
          <a:prstGeom prst="rect">
            <a:avLst/>
          </a:prstGeom>
        </p:spPr>
      </p:pic>
      <p:pic>
        <p:nvPicPr>
          <p:cNvPr id="7" name="Picture 6" descr="AR5_SYR_Figure_1.1.png">
            <a:extLst>
              <a:ext uri="{FF2B5EF4-FFF2-40B4-BE49-F238E27FC236}">
                <a16:creationId xmlns:a16="http://schemas.microsoft.com/office/drawing/2014/main" id="{74FF4D74-33E5-B844-90A3-F76FAAD5C7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8186569" y="1962272"/>
            <a:ext cx="3307894" cy="2405740"/>
          </a:xfrm>
          <a:prstGeom prst="rect">
            <a:avLst/>
          </a:prstGeom>
        </p:spPr>
      </p:pic>
      <p:pic>
        <p:nvPicPr>
          <p:cNvPr id="8" name="Picture 7" descr="AR5_SYR_Figure_1.1.png">
            <a:extLst>
              <a:ext uri="{FF2B5EF4-FFF2-40B4-BE49-F238E27FC236}">
                <a16:creationId xmlns:a16="http://schemas.microsoft.com/office/drawing/2014/main" id="{1200078D-3E2C-8F44-B508-4646751899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4373107" y="1690688"/>
            <a:ext cx="3672799" cy="2620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9A4B0-1A35-0F42-93F0-9B2F2CD4D5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962" y="4780695"/>
            <a:ext cx="3670599" cy="192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05C31-4FF7-9B40-88A1-3A6ED3E07FE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79" y="2474941"/>
            <a:ext cx="2894423" cy="2170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09C53-8C3E-D74B-B35E-6D04B99A431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924" y="4484209"/>
            <a:ext cx="3025163" cy="23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3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be the “golden spike”?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AB40B-DCF8-854A-9B68-EEFDFAEA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449" y="1584671"/>
            <a:ext cx="3327101" cy="49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3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0A2-B777-1C4E-B803-FCB5E2DF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(in groups of four)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439C6-63B8-C449-928B-743349621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2595" cy="4607448"/>
          </a:xfrm>
        </p:spPr>
        <p:txBody>
          <a:bodyPr numCol="1">
            <a:normAutofit fontScale="77500" lnSpcReduction="20000"/>
          </a:bodyPr>
          <a:lstStyle/>
          <a:p>
            <a:pPr marL="0" indent="0">
              <a:buNone/>
            </a:pPr>
            <a:r>
              <a:rPr lang="en-US" sz="3100" dirty="0"/>
              <a:t>1. Pick an ecosystem service provided by West Texas ecosystems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Food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Fiber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Pollination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Water purity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Air purity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Energy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Climate regulation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Pest &amp; disease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Culture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History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Spiritual services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Recreation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Science Education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Therapy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B3B46-E628-0C4F-B69F-6A62EDF2A9C8}"/>
              </a:ext>
            </a:extLst>
          </p:cNvPr>
          <p:cNvSpPr txBox="1"/>
          <p:nvPr/>
        </p:nvSpPr>
        <p:spPr>
          <a:xfrm>
            <a:off x="6282466" y="1690688"/>
            <a:ext cx="4479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Use a systems diagram to indicate how it will be impacted by global change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0DE724-E77C-1348-86AA-0B7509E6BB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923" y="3377901"/>
            <a:ext cx="3808207" cy="28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640FE-9D52-C740-BBFD-94EB6BEF28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012" y="203875"/>
            <a:ext cx="8702704" cy="6284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AEED3-C360-954D-BEE5-8F269CA8A623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A843B-E85E-4C4E-8B71-7373A7933DC8}"/>
              </a:ext>
            </a:extLst>
          </p:cNvPr>
          <p:cNvSpPr txBox="1"/>
          <p:nvPr/>
        </p:nvSpPr>
        <p:spPr>
          <a:xfrm>
            <a:off x="10371180" y="3161605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Units: 10</a:t>
            </a:r>
            <a:r>
              <a:rPr lang="en-US" baseline="30000" dirty="0"/>
              <a:t>15</a:t>
            </a:r>
            <a:r>
              <a:rPr lang="en-US" dirty="0"/>
              <a:t> g/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5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2F02-C367-A040-82CE-58286D00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increasing in the atmosphere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06C4-4A08-5246-8F6E-DBC0FF7D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1" y="1455174"/>
            <a:ext cx="7334581" cy="505450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55807-3EFF-8848-AFE6-F8D92DFB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5949"/>
              </p:ext>
            </p:extLst>
          </p:nvPr>
        </p:nvGraphicFramePr>
        <p:xfrm>
          <a:off x="6873233" y="2757909"/>
          <a:ext cx="5229607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456498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Pg</a:t>
                      </a:r>
                      <a:r>
                        <a:rPr lang="en-US" sz="2400" dirty="0"/>
                        <a:t> C/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9.4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1.5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95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2F02-C367-A040-82CE-58286D00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increasing in the atmosphere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06C4-4A08-5246-8F6E-DBC0FF7D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1" y="1455174"/>
            <a:ext cx="7334581" cy="505450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55807-3EFF-8848-AFE6-F8D92DFB8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73233" y="2757909"/>
          <a:ext cx="5229607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456498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Pg</a:t>
                      </a:r>
                      <a:r>
                        <a:rPr lang="en-US" sz="2400" dirty="0"/>
                        <a:t> C/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9.4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1.5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0175FA9-9A7C-9B4C-8A13-E8F9EA5A86BA}"/>
              </a:ext>
            </a:extLst>
          </p:cNvPr>
          <p:cNvSpPr/>
          <p:nvPr/>
        </p:nvSpPr>
        <p:spPr>
          <a:xfrm>
            <a:off x="9649609" y="5088367"/>
            <a:ext cx="613186" cy="408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2C1A9-9606-FA40-89BB-BC409A141D94}"/>
              </a:ext>
            </a:extLst>
          </p:cNvPr>
          <p:cNvSpPr txBox="1"/>
          <p:nvPr/>
        </p:nvSpPr>
        <p:spPr>
          <a:xfrm>
            <a:off x="8506518" y="5903893"/>
            <a:ext cx="3512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0.6 higher than book estimate (2007)</a:t>
            </a:r>
          </a:p>
        </p:txBody>
      </p:sp>
    </p:spTree>
    <p:extLst>
      <p:ext uri="{BB962C8B-B14F-4D97-AF65-F5344CB8AC3E}">
        <p14:creationId xmlns:p14="http://schemas.microsoft.com/office/powerpoint/2010/main" val="37583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461" y="855520"/>
            <a:ext cx="4826000" cy="513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8239" y="1361457"/>
            <a:ext cx="54500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We are using more carbon than plants are putting back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Dukes (2003) “Burning buried sunshine”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7665" y="1361457"/>
            <a:ext cx="2620370" cy="436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DFCFA-DB75-A549-AE7F-7ACF27A42E2C}"/>
              </a:ext>
            </a:extLst>
          </p:cNvPr>
          <p:cNvSpPr txBox="1"/>
          <p:nvPr/>
        </p:nvSpPr>
        <p:spPr>
          <a:xfrm>
            <a:off x="4473476" y="4039113"/>
            <a:ext cx="1421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Consumption if we switched to biofuels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876A5-4A3E-BC42-802D-B049973C9B76}"/>
              </a:ext>
            </a:extLst>
          </p:cNvPr>
          <p:cNvCxnSpPr/>
          <p:nvPr/>
        </p:nvCxnSpPr>
        <p:spPr>
          <a:xfrm flipV="1">
            <a:off x="5142155" y="3808207"/>
            <a:ext cx="527125" cy="215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23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4D061-A731-3B4A-8644-2402D071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8" y="0"/>
            <a:ext cx="87398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9292-B107-D246-8B1E-7288F4CEDC06}"/>
              </a:ext>
            </a:extLst>
          </p:cNvPr>
          <p:cNvSpPr txBox="1"/>
          <p:nvPr/>
        </p:nvSpPr>
        <p:spPr>
          <a:xfrm>
            <a:off x="9060203" y="3899296"/>
            <a:ext cx="313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Going up 5 ppm / year</a:t>
            </a:r>
          </a:p>
        </p:txBody>
      </p:sp>
    </p:spTree>
    <p:extLst>
      <p:ext uri="{BB962C8B-B14F-4D97-AF65-F5344CB8AC3E}">
        <p14:creationId xmlns:p14="http://schemas.microsoft.com/office/powerpoint/2010/main" val="274396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525</Words>
  <Application>Microsoft Macintosh PowerPoint</Application>
  <PresentationFormat>Widescreen</PresentationFormat>
  <Paragraphs>115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Trebuchet MS</vt:lpstr>
      <vt:lpstr>Office Theme</vt:lpstr>
      <vt:lpstr>Changes in the Earth System</vt:lpstr>
      <vt:lpstr>Have we entered a new epoch?</vt:lpstr>
      <vt:lpstr>The Case for the Anthropocene</vt:lpstr>
      <vt:lpstr>The Case for the Anthropocene</vt:lpstr>
      <vt:lpstr>PowerPoint Presentation</vt:lpstr>
      <vt:lpstr>CO2 is increasing in the atmosphere</vt:lpstr>
      <vt:lpstr>CO2 is increasing in the atmosphere</vt:lpstr>
      <vt:lpstr>PowerPoint Presentation</vt:lpstr>
      <vt:lpstr>PowerPoint Presentation</vt:lpstr>
      <vt:lpstr>PowerPoint Presentation</vt:lpstr>
      <vt:lpstr>PowerPoint Presentation</vt:lpstr>
      <vt:lpstr>Atmospheric methane (CH4) is also going up</vt:lpstr>
      <vt:lpstr>PowerPoint Presentation</vt:lpstr>
      <vt:lpstr>PowerPoint Presentation</vt:lpstr>
      <vt:lpstr>We’re pulling in a lot of atmospheric N…</vt:lpstr>
      <vt:lpstr>…while also pumping out a lot in new forms</vt:lpstr>
      <vt:lpstr>PowerPoint Presentation</vt:lpstr>
      <vt:lpstr>PowerPoint Presentation</vt:lpstr>
      <vt:lpstr>PowerPoint Presentation</vt:lpstr>
      <vt:lpstr>The Case for the Anthropocene</vt:lpstr>
      <vt:lpstr>Climate change is the result of human changes to elemental cycles</vt:lpstr>
      <vt:lpstr>PowerPoint Presentation</vt:lpstr>
      <vt:lpstr>PowerPoint Presentation</vt:lpstr>
      <vt:lpstr>PowerPoint Presentation</vt:lpstr>
      <vt:lpstr>The climate is warming</vt:lpstr>
      <vt:lpstr>PowerPoint Presentation</vt:lpstr>
      <vt:lpstr>It’s warmer now than 150 years ago</vt:lpstr>
      <vt:lpstr>And warmest it’s been in the past 1000 years</vt:lpstr>
      <vt:lpstr>Other evidence: sea levels are rising</vt:lpstr>
      <vt:lpstr>Global total precipitation is also changing</vt:lpstr>
      <vt:lpstr>As is precipitation variability</vt:lpstr>
      <vt:lpstr>The Case for the Anthropocene</vt:lpstr>
      <vt:lpstr>Humans are threatening species of all types</vt:lpstr>
      <vt:lpstr>And the threat is increasing</vt:lpstr>
      <vt:lpstr>Species loss results from habitat loss</vt:lpstr>
      <vt:lpstr>Species loss results from habitat loss</vt:lpstr>
      <vt:lpstr>Invasive species are spreading…</vt:lpstr>
      <vt:lpstr>Invasives are a threat everywhere</vt:lpstr>
      <vt:lpstr>The Case for the Anthropocene</vt:lpstr>
      <vt:lpstr>The Case for the Anthropocene</vt:lpstr>
      <vt:lpstr>What would be the “golden spike”?</vt:lpstr>
      <vt:lpstr>Class activity (in groups of four)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68</cp:revision>
  <dcterms:created xsi:type="dcterms:W3CDTF">2019-10-31T16:56:26Z</dcterms:created>
  <dcterms:modified xsi:type="dcterms:W3CDTF">2023-10-30T18:32:03Z</dcterms:modified>
</cp:coreProperties>
</file>